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58" r:id="rId16"/>
    <p:sldId id="259" r:id="rId17"/>
    <p:sldId id="260" r:id="rId18"/>
    <p:sldId id="261" r:id="rId19"/>
    <p:sldId id="262" r:id="rId20"/>
    <p:sldId id="263" r:id="rId21"/>
  </p:sldIdLst>
  <p:sldSz cx="18288000" cy="10287000"/>
  <p:notesSz cx="10287000" cy="18288000"/>
  <p:embeddedFontLst>
    <p:embeddedFont>
      <p:font typeface="Pretendard" panose="02000503000000020004" pitchFamily="2" charset="-127"/>
      <p:regular r:id="rId24"/>
      <p:bold r:id="rId25"/>
    </p:embeddedFont>
    <p:embeddedFont>
      <p:font typeface="Pretendard Light" panose="02000403000000020004" pitchFamily="2" charset="-127"/>
      <p:regular r:id="rId26"/>
    </p:embeddedFont>
    <p:embeddedFont>
      <p:font typeface="Pretendard Medium" panose="02000603000000020004" pitchFamily="2" charset="-127"/>
      <p:regular r:id="rId27"/>
    </p:embeddedFont>
    <p:embeddedFont>
      <p:font typeface="Pretendard SemiBold" panose="02000703000000020004" pitchFamily="2" charset="-127"/>
      <p:bold r:id="rId28"/>
    </p:embeddedFont>
    <p:embeddedFont>
      <p:font typeface="나눔명조" panose="02020603020101020101" pitchFamily="18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obster" panose="00000500000000000000" pitchFamily="2" charset="0"/>
      <p:regular r:id="rId35"/>
    </p:embeddedFont>
    <p:embeddedFont>
      <p:font typeface="Oswald" panose="00000500000000000000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954" y="763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138CEDB-04D5-4C5D-AD89-1CBB501270DE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C3FE753-7AC8-4B7F-98A1-DF665EF7C23D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570804-97FE-4746-9B37-B4D6D13FE43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AF5F10F-4D24-4F07-ADD9-6F2B3B6439F0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9DB2643-BBE4-46D6-B8EB-F3FFDA761D0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3DDEE2-6867-4FFF-90BF-42EB9796FF6A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45552C3-222B-4577-BC6F-FE49F084594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B73E5B9-828D-4038-9416-2D9B38AF3E0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29C25EC-90D8-4872-AA90-EA08C8604653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B29E35-AE55-4356-9B8D-8F2ECB773471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D241522-1AB8-43A1-9233-C0056061439C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EBBC734-C0D2-4F18-81A2-41ED254A3EF6}" type="datetime1">
              <a:rPr lang="ko-KR" altLang="en-US" smtClean="0"/>
              <a:t>2022-10-13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av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media" Target="../media/media6.wav"/><Relationship Id="rId7" Type="http://schemas.openxmlformats.org/officeDocument/2006/relationships/image" Target="../media/image15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wav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1" y="3377798"/>
            <a:ext cx="11118102" cy="167738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0300" kern="0" dirty="0" err="1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융합캡스톤디자인</a:t>
            </a:r>
            <a:r>
              <a:rPr lang="en-US" altLang="ko-KR" sz="10300" kern="0" dirty="0">
                <a:solidFill>
                  <a:srgbClr val="2274EC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Pretendard SemiBold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54000" y="8294730"/>
            <a:ext cx="4552960" cy="8925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altLang="ko-KR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201721045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윤</a:t>
            </a:r>
            <a:r>
              <a:rPr lang="ko-KR" altLang="en-US" sz="2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</a:p>
          <a:p>
            <a:pPr lvl="0" algn="r">
              <a:defRPr/>
            </a:pPr>
            <a:r>
              <a:rPr lang="en-US" altLang="ko-KR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201720920</a:t>
            </a:r>
            <a:r>
              <a:rPr lang="ko-KR" altLang="en-US" sz="26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ko-KR" altLang="en-US" sz="2600" dirty="0" err="1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이태균</a:t>
            </a:r>
            <a:endParaRPr lang="ko-KR" altLang="en-US" sz="2600" dirty="0">
              <a:solidFill>
                <a:srgbClr val="59595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054793"/>
            <a:ext cx="1234974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2274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프로젝트를 진행하는 과정에서 어떤 부정행위도 하지 않았습니다</a:t>
            </a:r>
            <a:r>
              <a:rPr lang="en-US" altLang="ko-KR" sz="2400" dirty="0">
                <a:solidFill>
                  <a:srgbClr val="2274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2400" dirty="0">
                <a:solidFill>
                  <a:srgbClr val="2274E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0ACA3295-9922-09BA-D66D-B61C54D09780}"/>
              </a:ext>
            </a:extLst>
          </p:cNvPr>
          <p:cNvSpPr txBox="1"/>
          <p:nvPr/>
        </p:nvSpPr>
        <p:spPr>
          <a:xfrm>
            <a:off x="990600" y="5231821"/>
            <a:ext cx="77724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중간점검</a:t>
            </a:r>
          </a:p>
        </p:txBody>
      </p:sp>
      <p:grpSp>
        <p:nvGrpSpPr>
          <p:cNvPr id="3" name="그룹 1025">
            <a:extLst>
              <a:ext uri="{FF2B5EF4-FFF2-40B4-BE49-F238E27FC236}">
                <a16:creationId xmlns:a16="http://schemas.microsoft.com/office/drawing/2014/main" id="{961528F1-1B93-2EDB-051C-A2E3E6D4FB8C}"/>
              </a:ext>
            </a:extLst>
          </p:cNvPr>
          <p:cNvGrpSpPr/>
          <p:nvPr/>
        </p:nvGrpSpPr>
        <p:grpSpPr>
          <a:xfrm>
            <a:off x="-2751478" y="4863504"/>
            <a:ext cx="15882263" cy="469837"/>
            <a:chOff x="-103184" y="620322"/>
            <a:chExt cx="15882263" cy="469837"/>
          </a:xfrm>
        </p:grpSpPr>
        <p:pic>
          <p:nvPicPr>
            <p:cNvPr id="4" name="Object 92">
              <a:extLst>
                <a:ext uri="{FF2B5EF4-FFF2-40B4-BE49-F238E27FC236}">
                  <a16:creationId xmlns:a16="http://schemas.microsoft.com/office/drawing/2014/main" id="{8E182008-82D0-2298-64BD-A9DC5F0E3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D41AED-6ACC-BC3E-CAA4-EECD44AB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7238-E842-D374-368A-C0C67713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77508"/>
            <a:ext cx="14782799" cy="801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14C3-1B13-3A88-FFD4-D4C3FE83817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274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C04BF-4497-25B3-7331-EFB9B17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594332"/>
            <a:ext cx="14782798" cy="8016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54FD9-B028-30ED-6F9B-3290ACE2094B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33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94331"/>
            <a:ext cx="14782797" cy="802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866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5B9BF-2806-E777-1CEE-3A4A12E619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28114" y="2476500"/>
            <a:ext cx="9898311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C09DC-BB48-AA18-DF28-49F7F3A742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8"/>
          <a:stretch/>
        </p:blipFill>
        <p:spPr>
          <a:xfrm>
            <a:off x="2928113" y="5829300"/>
            <a:ext cx="9898311" cy="3352800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B9CA75E8-C97B-A3B8-A77C-04FFD304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5" y="3276507"/>
            <a:ext cx="2019393" cy="2019393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73218888-C152-FC89-C3AE-211B4A107B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59684" y="6428891"/>
            <a:ext cx="2019393" cy="201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5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5407" y="6559090"/>
            <a:ext cx="2133600" cy="365125"/>
          </a:xfr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B9DFB-9754-DECE-0279-6E6630D3A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5816293"/>
            <a:ext cx="9928993" cy="3365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823A4-F6BB-6487-9B11-4FBF56AE3183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AFTER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6D1A2-9344-D3D3-C415-FBA5CC9DC9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7"/>
          <a:stretch/>
        </p:blipFill>
        <p:spPr>
          <a:xfrm>
            <a:off x="2971800" y="2450486"/>
            <a:ext cx="9936707" cy="3365807"/>
          </a:xfrm>
          <a:prstGeom prst="rect">
            <a:avLst/>
          </a:prstGeom>
        </p:spPr>
      </p:pic>
      <p:pic>
        <p:nvPicPr>
          <p:cNvPr id="8" name="input_wav">
            <a:hlinkClick r:id="" action="ppaction://media"/>
            <a:extLst>
              <a:ext uri="{FF2B5EF4-FFF2-40B4-BE49-F238E27FC236}">
                <a16:creationId xmlns:a16="http://schemas.microsoft.com/office/drawing/2014/main" id="{77991B74-AC52-57E6-0296-3F8787A94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3314700"/>
            <a:ext cx="1905000" cy="1905000"/>
          </a:xfrm>
          <a:prstGeom prst="rect">
            <a:avLst/>
          </a:prstGeom>
        </p:spPr>
      </p:pic>
      <p:pic>
        <p:nvPicPr>
          <p:cNvPr id="9" name="output_wav">
            <a:hlinkClick r:id="" action="ppaction://media"/>
            <a:extLst>
              <a:ext uri="{FF2B5EF4-FFF2-40B4-BE49-F238E27FC236}">
                <a16:creationId xmlns:a16="http://schemas.microsoft.com/office/drawing/2014/main" id="{EFA67929-09F5-C27F-4AED-B607D3682B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74079" y="668050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5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1682228"/>
            <a:ext cx="2994343" cy="2994343"/>
            <a:chOff x="1142857" y="1682228"/>
            <a:chExt cx="2994343" cy="2994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1682228"/>
              <a:ext cx="2994343" cy="29943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1682228"/>
            <a:ext cx="2996296" cy="2996296"/>
            <a:chOff x="1142857" y="1682228"/>
            <a:chExt cx="2996296" cy="2996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2857" y="1682228"/>
              <a:ext cx="2996296" cy="299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2857" y="1682228"/>
            <a:ext cx="2994343" cy="2994343"/>
            <a:chOff x="1142857" y="1682228"/>
            <a:chExt cx="2994343" cy="29943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2857" y="1682228"/>
              <a:ext cx="2994343" cy="29943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42857" y="5664562"/>
            <a:ext cx="7414286" cy="186952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200">
                <a:solidFill>
                  <a:srgbClr val="595959"/>
                </a:solidFill>
                <a:latin typeface="Pretendard SemiBold"/>
                <a:cs typeface="Pretendard SemiBold"/>
              </a:rPr>
              <a:t>끊임없이 도달하는</a:t>
            </a:r>
          </a:p>
          <a:p>
            <a:pPr lvl="0">
              <a:defRPr/>
            </a:pPr>
            <a:r>
              <a:rPr lang="en-US" sz="4100">
                <a:solidFill>
                  <a:srgbClr val="2274EC"/>
                </a:solidFill>
                <a:latin typeface="Pretendard SemiBold"/>
                <a:cs typeface="Pretendard SemiBold"/>
              </a:rPr>
              <a:t>디자이너 </a:t>
            </a:r>
            <a:r>
              <a:rPr lang="en-US" sz="4100">
                <a:solidFill>
                  <a:srgbClr val="2274EC"/>
                </a:solidFill>
                <a:latin typeface="Pretendard"/>
                <a:cs typeface="Pretendard"/>
              </a:rPr>
              <a:t>김미리 </a:t>
            </a:r>
            <a:r>
              <a:rPr lang="en-US" sz="4100">
                <a:solidFill>
                  <a:srgbClr val="2274EC"/>
                </a:solidFill>
                <a:latin typeface="Pretendard SemiBold"/>
                <a:cs typeface="Pretendard SemiBold"/>
              </a:rPr>
              <a:t>입니다.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1142857" y="4922040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2857" y="7353634"/>
            <a:ext cx="5090601" cy="25785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B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  2000.10.30 (23세)</a:t>
            </a:r>
          </a:p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P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  010 1234 5678</a:t>
            </a:r>
          </a:p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M  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mirikim@miricanvas.com</a:t>
            </a:r>
          </a:p>
          <a:p>
            <a:pPr lvl="0">
              <a:defRPr/>
            </a:pPr>
            <a:r>
              <a:rPr lang="en-US" sz="1900">
                <a:solidFill>
                  <a:srgbClr val="595959"/>
                </a:solidFill>
                <a:latin typeface="Pretendard"/>
                <a:cs typeface="Pretendard"/>
              </a:rPr>
              <a:t>W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    www.miricanvas.com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6818016" y="2144441"/>
            <a:ext cx="2732870" cy="436383"/>
            <a:chOff x="6818016" y="2144441"/>
            <a:chExt cx="2732870" cy="436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18016" y="2144441"/>
              <a:ext cx="2732870" cy="43638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82671" y="2208837"/>
            <a:ext cx="3405848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EDUCATION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6836467" y="2872086"/>
            <a:ext cx="5796046" cy="11081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EEEEEE"/>
                </a:solidFill>
                <a:latin typeface="Pretendard Light"/>
                <a:cs typeface="Pretendard Light"/>
              </a:rPr>
              <a:t>   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 미리대학교 디자인학과 졸업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2000.01 </a:t>
            </a:r>
            <a:r>
              <a:rPr lang="en-US" sz="1800">
                <a:solidFill>
                  <a:srgbClr val="EEEEEE"/>
                </a:solidFill>
                <a:latin typeface="Pretendard Light"/>
                <a:cs typeface="Pretendard Light"/>
              </a:rPr>
              <a:t>  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미리고등학교 졸업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6818016" y="4527398"/>
            <a:ext cx="2732870" cy="436383"/>
            <a:chOff x="6818016" y="4527398"/>
            <a:chExt cx="2732870" cy="4363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18016" y="4527398"/>
              <a:ext cx="2732870" cy="43638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482671" y="4598426"/>
            <a:ext cx="3405848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EXPERIENCE</a:t>
            </a:r>
            <a:endParaRPr lang="en-US"/>
          </a:p>
        </p:txBody>
      </p:sp>
      <p:sp>
        <p:nvSpPr>
          <p:cNvPr id="25" name="Object 25"/>
          <p:cNvSpPr txBox="1"/>
          <p:nvPr/>
        </p:nvSpPr>
        <p:spPr>
          <a:xfrm>
            <a:off x="6818019" y="8743095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제45회 커뮤니케이션디자인공모전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 시각디자인 부분 입선</a:t>
            </a:r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6818019" y="6134400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제21회 미리관광 BI공모전 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개인 부분 우수상</a:t>
            </a:r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6818019" y="7003961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미리컴퍼니 대학생 광고 공모전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디지털광고부분 참가상</a:t>
            </a:r>
            <a:endParaRPr lang="en-US"/>
          </a:p>
        </p:txBody>
      </p:sp>
      <p:sp>
        <p:nvSpPr>
          <p:cNvPr id="28" name="Object 28"/>
          <p:cNvSpPr txBox="1"/>
          <p:nvPr/>
        </p:nvSpPr>
        <p:spPr>
          <a:xfrm>
            <a:off x="6818019" y="7873533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미리캔버스 캐릭터공모전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캐릭터, 캐릭터 굿즈 (인형, 키링, 엽서 등)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6818019" y="5264838"/>
            <a:ext cx="6340854" cy="9127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 (주)미리컴퍼니 그래픽디자이너 인턴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                 </a:t>
            </a:r>
            <a:r>
              <a:rPr lang="en-US" sz="1400">
                <a:solidFill>
                  <a:srgbClr val="C2C2C2"/>
                </a:solidFill>
                <a:latin typeface="Pretendard Light"/>
                <a:cs typeface="Pretendard Light"/>
              </a:rPr>
              <a:t>    웹·브랜드 디자인 업무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11915121" y="5921684"/>
            <a:ext cx="2733557" cy="436383"/>
            <a:chOff x="11915121" y="5921684"/>
            <a:chExt cx="2733557" cy="4363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915121" y="5921684"/>
              <a:ext cx="2733557" cy="43638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548137" y="5992709"/>
            <a:ext cx="3467525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PROGRAM SKILL</a:t>
            </a:r>
            <a:endParaRPr lang="en-US"/>
          </a:p>
        </p:txBody>
      </p:sp>
      <p:grpSp>
        <p:nvGrpSpPr>
          <p:cNvPr id="1008" name="그룹 1008"/>
          <p:cNvGrpSpPr/>
          <p:nvPr/>
        </p:nvGrpSpPr>
        <p:grpSpPr>
          <a:xfrm>
            <a:off x="11915121" y="2144441"/>
            <a:ext cx="2733557" cy="436383"/>
            <a:chOff x="11915121" y="2144441"/>
            <a:chExt cx="2733557" cy="4363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915121" y="2144441"/>
              <a:ext cx="2733557" cy="43638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672732" y="2215466"/>
            <a:ext cx="3218333" cy="4415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 kern="0" spc="300">
                <a:solidFill>
                  <a:srgbClr val="2274EC"/>
                </a:solidFill>
                <a:latin typeface="Pretendard Medium"/>
                <a:cs typeface="Pretendard Medium"/>
              </a:rPr>
              <a:t>CERTIFICATION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11915048" y="2872086"/>
            <a:ext cx="5796046" cy="238430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GTQ1급 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2000.01 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컴퓨터그래픽스운용기능사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MOS Powerpoint 2020</a:t>
            </a:r>
          </a:p>
          <a:p>
            <a:pPr lvl="0">
              <a:defRPr/>
            </a:pPr>
            <a:r>
              <a:rPr lang="en-US" sz="1800">
                <a:solidFill>
                  <a:srgbClr val="C2C2C2"/>
                </a:solidFill>
                <a:latin typeface="Pretendard Light"/>
                <a:cs typeface="Pretendard Light"/>
              </a:rPr>
              <a:t>2000.01</a:t>
            </a:r>
            <a:r>
              <a:rPr lang="en-US" sz="1800">
                <a:solidFill>
                  <a:srgbClr val="595959"/>
                </a:solidFill>
                <a:latin typeface="Pretendard Light"/>
                <a:cs typeface="Pretendard Light"/>
              </a:rPr>
              <a:t>    2종보통운전면허 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11860613" y="6677820"/>
            <a:ext cx="5263196" cy="275708"/>
            <a:chOff x="11860613" y="6677820"/>
            <a:chExt cx="5263196" cy="275708"/>
          </a:xfrm>
        </p:grpSpPr>
        <p:sp>
          <p:nvSpPr>
            <p:cNvPr id="40" name="Object 40"/>
            <p:cNvSpPr txBox="1"/>
            <p:nvPr/>
          </p:nvSpPr>
          <p:spPr>
            <a:xfrm>
              <a:off x="11860613" y="6677820"/>
              <a:ext cx="1705220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Photoshop</a:t>
              </a:r>
              <a:endParaRPr lang="en-US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2978192" y="6756039"/>
              <a:ext cx="3535593" cy="119271"/>
              <a:chOff x="12978192" y="6756039"/>
              <a:chExt cx="3535593" cy="11927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978192" y="6756039"/>
                <a:ext cx="3535593" cy="119271"/>
                <a:chOff x="12978192" y="6756039"/>
                <a:chExt cx="3535593" cy="11927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2978192" y="6756039"/>
                  <a:ext cx="3535593" cy="11927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985534" y="6756039"/>
                <a:ext cx="3162656" cy="119271"/>
                <a:chOff x="12985534" y="6756039"/>
                <a:chExt cx="3162656" cy="1192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2985534" y="6756039"/>
                  <a:ext cx="3162656" cy="119271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Object 49"/>
            <p:cNvSpPr txBox="1"/>
            <p:nvPr/>
          </p:nvSpPr>
          <p:spPr>
            <a:xfrm>
              <a:off x="16219358" y="6677820"/>
              <a:ext cx="904451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90%</a:t>
              </a:r>
              <a:endParaRPr lang="en-US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1860613" y="7188921"/>
            <a:ext cx="5263173" cy="275708"/>
            <a:chOff x="11860613" y="7188921"/>
            <a:chExt cx="5263173" cy="275708"/>
          </a:xfrm>
        </p:grpSpPr>
        <p:sp>
          <p:nvSpPr>
            <p:cNvPr id="52" name="Object 52"/>
            <p:cNvSpPr txBox="1"/>
            <p:nvPr/>
          </p:nvSpPr>
          <p:spPr>
            <a:xfrm>
              <a:off x="11860613" y="7188921"/>
              <a:ext cx="1552554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Illustration</a:t>
              </a:r>
              <a:endParaRPr lang="en-US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2978192" y="7267140"/>
              <a:ext cx="3535593" cy="119271"/>
              <a:chOff x="12978192" y="7267140"/>
              <a:chExt cx="3535593" cy="11927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7267140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978192" y="7267140"/>
              <a:ext cx="2950341" cy="119271"/>
              <a:chOff x="12978192" y="7267140"/>
              <a:chExt cx="2950341" cy="1192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2978192" y="7267140"/>
                <a:ext cx="2950341" cy="119271"/>
              </a:xfrm>
              <a:prstGeom prst="rect">
                <a:avLst/>
              </a:prstGeom>
            </p:spPr>
          </p:pic>
        </p:grpSp>
        <p:sp>
          <p:nvSpPr>
            <p:cNvPr id="59" name="Object 59"/>
            <p:cNvSpPr txBox="1"/>
            <p:nvPr/>
          </p:nvSpPr>
          <p:spPr>
            <a:xfrm>
              <a:off x="16539920" y="7188921"/>
              <a:ext cx="583867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80%</a:t>
              </a:r>
              <a:endParaRPr lang="en-US"/>
            </a:p>
          </p:txBody>
        </p:sp>
      </p:grpSp>
      <p:grpSp>
        <p:nvGrpSpPr>
          <p:cNvPr id="1016" name="그룹 1016"/>
          <p:cNvGrpSpPr/>
          <p:nvPr/>
        </p:nvGrpSpPr>
        <p:grpSpPr>
          <a:xfrm>
            <a:off x="11860613" y="7700022"/>
            <a:ext cx="5263173" cy="275708"/>
            <a:chOff x="11860613" y="7700022"/>
            <a:chExt cx="5263173" cy="275708"/>
          </a:xfrm>
        </p:grpSpPr>
        <p:sp>
          <p:nvSpPr>
            <p:cNvPr id="62" name="Object 62"/>
            <p:cNvSpPr txBox="1"/>
            <p:nvPr/>
          </p:nvSpPr>
          <p:spPr>
            <a:xfrm>
              <a:off x="11860613" y="7700022"/>
              <a:ext cx="2116403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After effect</a:t>
              </a:r>
              <a:endParaRPr lang="en-US"/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12978192" y="7778241"/>
              <a:ext cx="3535593" cy="119271"/>
              <a:chOff x="12978192" y="7778241"/>
              <a:chExt cx="3535593" cy="11927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7778241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78192" y="7778241"/>
              <a:ext cx="2313395" cy="119271"/>
              <a:chOff x="12978192" y="7778241"/>
              <a:chExt cx="2313395" cy="11927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2978192" y="7778241"/>
                <a:ext cx="2313395" cy="119271"/>
              </a:xfrm>
              <a:prstGeom prst="rect">
                <a:avLst/>
              </a:prstGeom>
            </p:spPr>
          </p:pic>
        </p:grpSp>
        <p:sp>
          <p:nvSpPr>
            <p:cNvPr id="69" name="Object 69"/>
            <p:cNvSpPr txBox="1"/>
            <p:nvPr/>
          </p:nvSpPr>
          <p:spPr>
            <a:xfrm>
              <a:off x="16539920" y="7700022"/>
              <a:ext cx="583867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70%</a:t>
              </a:r>
              <a:endParaRPr lang="en-US"/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11860613" y="8211124"/>
            <a:ext cx="5263166" cy="275708"/>
            <a:chOff x="11860613" y="8211124"/>
            <a:chExt cx="5263166" cy="275708"/>
          </a:xfrm>
        </p:grpSpPr>
        <p:sp>
          <p:nvSpPr>
            <p:cNvPr id="72" name="Object 72"/>
            <p:cNvSpPr txBox="1"/>
            <p:nvPr/>
          </p:nvSpPr>
          <p:spPr>
            <a:xfrm>
              <a:off x="11860613" y="8211124"/>
              <a:ext cx="1587694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Indesign</a:t>
              </a:r>
              <a:endParaRPr lang="en-US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2978192" y="8289342"/>
              <a:ext cx="3535593" cy="119271"/>
              <a:chOff x="12978192" y="8289342"/>
              <a:chExt cx="3535593" cy="11927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8289342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978192" y="8289342"/>
              <a:ext cx="2065237" cy="119271"/>
              <a:chOff x="12978192" y="8289342"/>
              <a:chExt cx="2065237" cy="11927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2978192" y="8289342"/>
                <a:ext cx="2065237" cy="119271"/>
              </a:xfrm>
              <a:prstGeom prst="rect">
                <a:avLst/>
              </a:prstGeom>
            </p:spPr>
          </p:pic>
        </p:grpSp>
        <p:sp>
          <p:nvSpPr>
            <p:cNvPr id="79" name="Object 79"/>
            <p:cNvSpPr txBox="1"/>
            <p:nvPr/>
          </p:nvSpPr>
          <p:spPr>
            <a:xfrm>
              <a:off x="16219328" y="8211124"/>
              <a:ext cx="904451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60%</a:t>
              </a:r>
              <a:endParaRPr lang="en-US"/>
            </a:p>
          </p:txBody>
        </p:sp>
      </p:grpSp>
      <p:grpSp>
        <p:nvGrpSpPr>
          <p:cNvPr id="1022" name="그룹 1022"/>
          <p:cNvGrpSpPr/>
          <p:nvPr/>
        </p:nvGrpSpPr>
        <p:grpSpPr>
          <a:xfrm>
            <a:off x="11860613" y="8722225"/>
            <a:ext cx="5263173" cy="275708"/>
            <a:chOff x="11860613" y="8722225"/>
            <a:chExt cx="5263173" cy="275708"/>
          </a:xfrm>
        </p:grpSpPr>
        <p:sp>
          <p:nvSpPr>
            <p:cNvPr id="82" name="Object 82"/>
            <p:cNvSpPr txBox="1"/>
            <p:nvPr/>
          </p:nvSpPr>
          <p:spPr>
            <a:xfrm>
              <a:off x="11860613" y="8722225"/>
              <a:ext cx="1587694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Adobe XD</a:t>
              </a:r>
              <a:endParaRPr lang="en-US"/>
            </a:p>
          </p:txBody>
        </p:sp>
        <p:grpSp>
          <p:nvGrpSpPr>
            <p:cNvPr id="1023" name="그룹 1023"/>
            <p:cNvGrpSpPr/>
            <p:nvPr/>
          </p:nvGrpSpPr>
          <p:grpSpPr>
            <a:xfrm>
              <a:off x="12978192" y="8800443"/>
              <a:ext cx="3535593" cy="119271"/>
              <a:chOff x="12978192" y="8800443"/>
              <a:chExt cx="3535593" cy="11927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978192" y="8800443"/>
                <a:ext cx="3535593" cy="11927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985534" y="8800443"/>
              <a:ext cx="2942999" cy="119271"/>
              <a:chOff x="12985534" y="8800443"/>
              <a:chExt cx="2942999" cy="119271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2985534" y="8800443"/>
                <a:ext cx="2942999" cy="119271"/>
              </a:xfrm>
              <a:prstGeom prst="rect">
                <a:avLst/>
              </a:prstGeom>
            </p:spPr>
          </p:pic>
        </p:grpSp>
        <p:sp>
          <p:nvSpPr>
            <p:cNvPr id="89" name="Object 89"/>
            <p:cNvSpPr txBox="1"/>
            <p:nvPr/>
          </p:nvSpPr>
          <p:spPr>
            <a:xfrm>
              <a:off x="16539920" y="8722225"/>
              <a:ext cx="583867" cy="41356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r">
                <a:defRPr/>
              </a:pPr>
              <a:r>
                <a:rPr lang="en-US" sz="1600">
                  <a:solidFill>
                    <a:srgbClr val="595959"/>
                  </a:solidFill>
                  <a:latin typeface="Pretendard Light"/>
                  <a:cs typeface="Pretendard Light"/>
                </a:rPr>
                <a:t>80%</a:t>
              </a:r>
              <a:endParaRPr lang="en-US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131920" y="6910912"/>
            <a:ext cx="4458704" cy="3404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300" kern="0" spc="-100">
                <a:solidFill>
                  <a:srgbClr val="787878"/>
                </a:solidFill>
                <a:latin typeface="Pretendard Light"/>
                <a:cs typeface="Pretendard Light"/>
              </a:rPr>
              <a:t>* 이 템플릿에 사용된 이미지는 홍보용입니다.</a:t>
            </a:r>
            <a:endParaRPr lang="en-US"/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376856" y="748577"/>
            <a:ext cx="242314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2035 - 36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RESUME</a:t>
            </a:r>
            <a:endParaRPr lang="en-US"/>
          </a:p>
        </p:txBody>
      </p:sp>
      <p:sp>
        <p:nvSpPr>
          <p:cNvPr id="96" name="Object 96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97" name="Object 97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AEDA8F-DFDF-7FF2-C640-900807E0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9101" y="4497591"/>
            <a:ext cx="12011268" cy="19357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7200" kern="0" spc="-200">
                <a:solidFill>
                  <a:srgbClr val="FFFFFF"/>
                </a:solidFill>
                <a:latin typeface="Pretendard SemiBold"/>
                <a:cs typeface="Pretendard SemiBold"/>
              </a:rPr>
              <a:t>BRANDING DESIGN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1823761" y="7135790"/>
            <a:ext cx="5326627" cy="1369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2100">
                <a:solidFill>
                  <a:srgbClr val="FFFFFF"/>
                </a:solidFill>
                <a:latin typeface="Pretendard Medium"/>
                <a:cs typeface="Pretendard Medium"/>
              </a:rPr>
              <a:t>01 </a:t>
            </a:r>
            <a:r>
              <a:rPr lang="en-US" sz="2100">
                <a:solidFill>
                  <a:srgbClr val="FFFFFF"/>
                </a:solidFill>
                <a:latin typeface="Pretendard Light"/>
                <a:cs typeface="Pretendard Light"/>
              </a:rPr>
              <a:t>    부제목을 작성해주세요.</a:t>
            </a:r>
          </a:p>
          <a:p>
            <a:pPr lvl="0" algn="r">
              <a:defRPr/>
            </a:pPr>
            <a:r>
              <a:rPr lang="en-US" sz="2100">
                <a:solidFill>
                  <a:srgbClr val="FFFFFF"/>
                </a:solidFill>
                <a:latin typeface="Pretendard Medium"/>
                <a:cs typeface="Pretendard Medium"/>
              </a:rPr>
              <a:t>02</a:t>
            </a:r>
            <a:r>
              <a:rPr lang="en-US" sz="2100">
                <a:solidFill>
                  <a:srgbClr val="FFFFFF"/>
                </a:solidFill>
                <a:latin typeface="Pretendard Light"/>
                <a:cs typeface="Pretendard Light"/>
              </a:rPr>
              <a:t>    부제목을 작성해주세요.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12299616" y="748577"/>
            <a:ext cx="5500384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FFFFFF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424079" y="5963553"/>
            <a:ext cx="10034142" cy="469837"/>
            <a:chOff x="8424079" y="5963553"/>
            <a:chExt cx="10034142" cy="469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424079" y="5963553"/>
              <a:ext cx="10034142" cy="46983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12540-0A8A-35C2-11F3-29792D9A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37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7533" y="2005049"/>
            <a:ext cx="11500923" cy="8280665"/>
            <a:chOff x="-3237533" y="2005049"/>
            <a:chExt cx="11500923" cy="8280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237533" y="2005049"/>
              <a:ext cx="11500923" cy="828066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42857" y="3058750"/>
            <a:ext cx="5500384" cy="22906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400" kern="0" spc="-200" dirty="0" err="1">
                <a:solidFill>
                  <a:srgbClr val="FFFFFF"/>
                </a:solidFill>
                <a:latin typeface="Pretendard Medium"/>
                <a:cs typeface="Pretendard Medium"/>
              </a:rPr>
              <a:t>미리비건</a:t>
            </a:r>
            <a:endParaRPr lang="en-US" sz="4400" kern="0" spc="-200" dirty="0">
              <a:solidFill>
                <a:srgbClr val="FFFFFF"/>
              </a:solidFill>
              <a:latin typeface="Pretendard Medium"/>
              <a:cs typeface="Pretendard Medium"/>
            </a:endParaRPr>
          </a:p>
          <a:p>
            <a:pPr lvl="0">
              <a:defRPr/>
            </a:pPr>
            <a:r>
              <a:rPr lang="en-US" sz="4400" kern="0" spc="-200" dirty="0" err="1">
                <a:solidFill>
                  <a:srgbClr val="FFFFFF"/>
                </a:solidFill>
                <a:latin typeface="Pretendard Light"/>
                <a:cs typeface="Pretendard Light"/>
              </a:rPr>
              <a:t>브랜드</a:t>
            </a:r>
            <a:r>
              <a:rPr lang="en-US" sz="4400" kern="0" spc="-200" dirty="0">
                <a:solidFill>
                  <a:srgbClr val="FFFFFF"/>
                </a:solidFill>
                <a:latin typeface="Pretendard Light"/>
                <a:cs typeface="Pretendard Light"/>
              </a:rPr>
              <a:t> </a:t>
            </a:r>
            <a:r>
              <a:rPr lang="en-US" sz="4400" kern="0" spc="-200" dirty="0" err="1">
                <a:solidFill>
                  <a:srgbClr val="FFFFFF"/>
                </a:solidFill>
                <a:latin typeface="Pretendard Light"/>
                <a:cs typeface="Pretendard Light"/>
              </a:rPr>
              <a:t>디자인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42857" y="2385057"/>
            <a:ext cx="4993552" cy="5333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000">
                <a:solidFill>
                  <a:srgbClr val="FFFFFF"/>
                </a:solidFill>
                <a:latin typeface="Pretendard Light"/>
                <a:cs typeface="Pretendard Light"/>
              </a:rPr>
              <a:t>01    Branding Design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4471892" y="7707891"/>
            <a:ext cx="10599781" cy="1503776"/>
            <a:chOff x="4471892" y="7707891"/>
            <a:chExt cx="10599781" cy="150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71892" y="7707891"/>
              <a:ext cx="10599781" cy="1503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39509" y="5365319"/>
            <a:ext cx="2449074" cy="2498895"/>
            <a:chOff x="12039509" y="5365319"/>
            <a:chExt cx="2449074" cy="2498895"/>
          </a:xfrm>
        </p:grpSpPr>
        <p:sp>
          <p:nvSpPr>
            <p:cNvPr id="17" name="Object 17"/>
            <p:cNvSpPr txBox="1"/>
            <p:nvPr/>
          </p:nvSpPr>
          <p:spPr>
            <a:xfrm>
              <a:off x="11427241" y="7017463"/>
              <a:ext cx="3673612" cy="88298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3300">
                  <a:solidFill>
                    <a:srgbClr val="537954"/>
                  </a:solidFill>
                  <a:latin typeface="Lobster"/>
                  <a:cs typeface="Lobster"/>
                </a:rPr>
                <a:t>Miri Began</a:t>
              </a:r>
              <a:endParaRPr lang="en-US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2261810" y="6474867"/>
              <a:ext cx="2004474" cy="218521"/>
              <a:chOff x="12261810" y="6474867"/>
              <a:chExt cx="2004474" cy="2185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261810" y="6474867"/>
                <a:ext cx="2004474" cy="2185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25057" y="5365319"/>
              <a:ext cx="1677979" cy="1082029"/>
              <a:chOff x="12425057" y="5365319"/>
              <a:chExt cx="1677979" cy="1082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425057" y="5365319"/>
                <a:ext cx="1677979" cy="1082029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2110298" y="7611110"/>
              <a:ext cx="2307498" cy="37965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1400">
                  <a:solidFill>
                    <a:srgbClr val="537954"/>
                  </a:solidFill>
                  <a:latin typeface="Oswald"/>
                  <a:cs typeface="Oswald"/>
                </a:rPr>
                <a:t>Began Almond Snack</a:t>
              </a:r>
              <a:endParaRPr lang="en-US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912516" y="7537778"/>
            <a:ext cx="5356668" cy="8813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3300">
                <a:solidFill>
                  <a:srgbClr val="FFFFFF"/>
                </a:solidFill>
                <a:latin typeface="Oswald"/>
                <a:cs typeface="Oswald"/>
              </a:rPr>
              <a:t>Began Almond Snack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8888015" y="3669092"/>
            <a:ext cx="3405664" cy="2823061"/>
            <a:chOff x="8888015" y="3669092"/>
            <a:chExt cx="3405664" cy="2823061"/>
          </a:xfrm>
        </p:grpSpPr>
        <p:sp>
          <p:nvSpPr>
            <p:cNvPr id="32" name="Object 32"/>
            <p:cNvSpPr txBox="1"/>
            <p:nvPr/>
          </p:nvSpPr>
          <p:spPr>
            <a:xfrm>
              <a:off x="8036599" y="5673568"/>
              <a:ext cx="5108497" cy="122787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4600" dirty="0">
                  <a:solidFill>
                    <a:srgbClr val="537954"/>
                  </a:solidFill>
                  <a:latin typeface="Lobster"/>
                  <a:cs typeface="Lobster"/>
                </a:rPr>
                <a:t>Miri Began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9078159" y="5343750"/>
              <a:ext cx="3025383" cy="329818"/>
              <a:chOff x="9078159" y="5343750"/>
              <a:chExt cx="3025383" cy="3298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9078159" y="5343750"/>
                <a:ext cx="3025383" cy="3298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324552" y="3669092"/>
              <a:ext cx="2532598" cy="1633122"/>
              <a:chOff x="9324552" y="3669092"/>
              <a:chExt cx="2532598" cy="163312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324552" y="3669092"/>
                <a:ext cx="2532598" cy="1633122"/>
              </a:xfrm>
              <a:prstGeom prst="rect">
                <a:avLst/>
              </a:prstGeom>
            </p:spPr>
          </p:pic>
        </p:grpSp>
      </p:grpSp>
      <p:sp>
        <p:nvSpPr>
          <p:cNvPr id="53" name="Object 53"/>
          <p:cNvSpPr txBox="1"/>
          <p:nvPr/>
        </p:nvSpPr>
        <p:spPr>
          <a:xfrm>
            <a:off x="1142857" y="7892918"/>
            <a:ext cx="1788820" cy="14342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기여도  </a:t>
            </a:r>
          </a:p>
          <a:p>
            <a:pPr lvl="0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작업기간     </a:t>
            </a:r>
          </a:p>
          <a:p>
            <a:pPr lvl="0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프로그램 </a:t>
            </a:r>
            <a:endParaRPr lang="en-US"/>
          </a:p>
        </p:txBody>
      </p:sp>
      <p:sp>
        <p:nvSpPr>
          <p:cNvPr id="54" name="Object 54"/>
          <p:cNvSpPr txBox="1"/>
          <p:nvPr/>
        </p:nvSpPr>
        <p:spPr>
          <a:xfrm>
            <a:off x="2521752" y="7892918"/>
            <a:ext cx="3927561" cy="14342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dirty="0">
                <a:solidFill>
                  <a:srgbClr val="FFFFFF"/>
                </a:solidFill>
                <a:latin typeface="Pretendard Light"/>
                <a:cs typeface="Pretendard Light"/>
              </a:rPr>
              <a:t>100%</a:t>
            </a:r>
          </a:p>
          <a:p>
            <a:pPr lvl="0">
              <a:defRPr/>
            </a:pPr>
            <a:r>
              <a:rPr lang="en-US" sz="1700" dirty="0">
                <a:solidFill>
                  <a:srgbClr val="FFFFFF"/>
                </a:solidFill>
                <a:latin typeface="Pretendard Light"/>
                <a:cs typeface="Pretendard Light"/>
              </a:rPr>
              <a:t>2000.00  -  2000.00</a:t>
            </a:r>
          </a:p>
          <a:p>
            <a:pPr lvl="0">
              <a:defRPr/>
            </a:pPr>
            <a:r>
              <a:rPr lang="en-US" sz="1700" dirty="0">
                <a:solidFill>
                  <a:srgbClr val="FFFFFF"/>
                </a:solidFill>
                <a:latin typeface="Pretendard Light"/>
                <a:cs typeface="Pretendard Light"/>
              </a:rPr>
              <a:t>Photoshop, Illustrator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5282088" y="6635263"/>
            <a:ext cx="2141093" cy="2203117"/>
            <a:chOff x="15282088" y="6635263"/>
            <a:chExt cx="2141093" cy="2203117"/>
          </a:xfrm>
        </p:grpSpPr>
        <p:sp>
          <p:nvSpPr>
            <p:cNvPr id="56" name="Object 56"/>
            <p:cNvSpPr txBox="1"/>
            <p:nvPr/>
          </p:nvSpPr>
          <p:spPr>
            <a:xfrm>
              <a:off x="15282088" y="6635263"/>
              <a:ext cx="2071730" cy="45737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700" dirty="0">
                  <a:solidFill>
                    <a:srgbClr val="FFFFFF"/>
                  </a:solidFill>
                  <a:latin typeface="Pretendard Medium"/>
                  <a:cs typeface="Pretendard Medium"/>
                </a:rPr>
                <a:t>OVERVIEW</a:t>
              </a:r>
              <a:endParaRPr lang="en-US" dirty="0"/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15282095" y="7198421"/>
              <a:ext cx="3211628" cy="245993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여기는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브랜드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디자인에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대한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 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자세한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설명을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작성할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수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있습니다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.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브랜드에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대한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설명을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수정해서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다시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작성해주세요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.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폰트는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프리텐다드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Light이며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사이즈는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14입니다.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자간은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-1, </a:t>
              </a:r>
              <a:r>
                <a:rPr lang="en-US" sz="1400" dirty="0" err="1">
                  <a:solidFill>
                    <a:srgbClr val="FFFFFF"/>
                  </a:solidFill>
                  <a:latin typeface="Pretendard Light"/>
                  <a:cs typeface="Pretendard Light"/>
                </a:rPr>
                <a:t>행간은</a:t>
              </a:r>
              <a:r>
                <a:rPr lang="en-US" sz="1400" dirty="0">
                  <a:solidFill>
                    <a:srgbClr val="FFFFFF"/>
                  </a:solidFill>
                  <a:latin typeface="Pretendard Light"/>
                  <a:cs typeface="Pretendard Light"/>
                </a:rPr>
                <a:t> 1.3입니다.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FFFFFF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60" name="Object 60"/>
          <p:cNvSpPr txBox="1"/>
          <p:nvPr/>
        </p:nvSpPr>
        <p:spPr>
          <a:xfrm>
            <a:off x="15316932" y="748577"/>
            <a:ext cx="2483068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FFFFFF"/>
                </a:solidFill>
                <a:latin typeface="Pretendard Medium"/>
                <a:cs typeface="Pretendard Medium"/>
              </a:rPr>
              <a:t>BRANDING</a:t>
            </a: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 DESIGN</a:t>
            </a:r>
            <a:endParaRPr lang="en-US"/>
          </a:p>
        </p:txBody>
      </p:sp>
      <p:sp>
        <p:nvSpPr>
          <p:cNvPr id="61" name="Object 61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FFFFFF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388675-6B25-00B9-6798-F329437C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266244" cy="10285714"/>
            <a:chOff x="0" y="0"/>
            <a:chExt cx="72662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726624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558457" y="7935627"/>
            <a:ext cx="4186205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LOGO DESIGN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558457" y="8305148"/>
            <a:ext cx="3058285" cy="38095"/>
            <a:chOff x="8558457" y="8305148"/>
            <a:chExt cx="305828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558457" y="8305148"/>
              <a:ext cx="3058285" cy="380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58457" y="8552579"/>
            <a:ext cx="7458614" cy="10587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595959"/>
                </a:solidFill>
                <a:latin typeface="Pretendard Light"/>
                <a:cs typeface="Pretendard Light"/>
              </a:rPr>
              <a:t>여기는 로고 디자인에 대한 자세한 설명을 작성할 수 있습니다. 로고에 대한 설명을 수정해서 다시 작성해주세요. 폰트는 프리텐다드 Light이며 사이즈는 13입니다. 자간은 -1, 행간은 1.3입니다.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8558457" y="1572015"/>
            <a:ext cx="4206927" cy="3033178"/>
            <a:chOff x="8558457" y="1572015"/>
            <a:chExt cx="4206927" cy="3033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58457" y="1572015"/>
              <a:ext cx="4206927" cy="3033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8457" y="4564035"/>
            <a:ext cx="4206927" cy="3033178"/>
            <a:chOff x="8558457" y="4605193"/>
            <a:chExt cx="4206927" cy="3033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58457" y="4605193"/>
              <a:ext cx="4206927" cy="303317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30159" y="1271063"/>
            <a:ext cx="2071730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KEYWORD</a:t>
            </a:r>
            <a:endParaRPr lang="en-US"/>
          </a:p>
        </p:txBody>
      </p:sp>
      <p:grpSp>
        <p:nvGrpSpPr>
          <p:cNvPr id="1009" name="그룹 1009"/>
          <p:cNvGrpSpPr/>
          <p:nvPr/>
        </p:nvGrpSpPr>
        <p:grpSpPr>
          <a:xfrm>
            <a:off x="1142857" y="2025520"/>
            <a:ext cx="1503989" cy="436383"/>
            <a:chOff x="1142857" y="2025520"/>
            <a:chExt cx="1503989" cy="4363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42857" y="2025520"/>
              <a:ext cx="1503989" cy="43638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280850" y="2096545"/>
            <a:ext cx="1228004" cy="4228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rgbClr val="537954"/>
                </a:solidFill>
                <a:latin typeface="Pretendard Medium"/>
                <a:cs typeface="Pretendard Medium"/>
              </a:rPr>
              <a:t>신선한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3027112" y="2025520"/>
            <a:ext cx="1503989" cy="436383"/>
            <a:chOff x="3027112" y="2025520"/>
            <a:chExt cx="1503989" cy="4363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027112" y="2025520"/>
              <a:ext cx="1503989" cy="43638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165107" y="2096546"/>
            <a:ext cx="1228004" cy="4228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rgbClr val="537954"/>
                </a:solidFill>
                <a:latin typeface="Pretendard Medium"/>
                <a:cs typeface="Pretendard Medium"/>
              </a:rPr>
              <a:t>부드러운</a:t>
            </a:r>
            <a:endParaRPr 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4911367" y="2025520"/>
            <a:ext cx="1503989" cy="436383"/>
            <a:chOff x="4911367" y="2025520"/>
            <a:chExt cx="1503989" cy="436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911367" y="2025520"/>
              <a:ext cx="1503989" cy="43638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049358" y="2102763"/>
            <a:ext cx="1228004" cy="4228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600">
                <a:solidFill>
                  <a:srgbClr val="537954"/>
                </a:solidFill>
                <a:latin typeface="Pretendard Medium"/>
                <a:cs typeface="Pretendard Medium"/>
              </a:rPr>
              <a:t>건강한</a:t>
            </a:r>
            <a:endParaRPr lang="en-US"/>
          </a:p>
        </p:txBody>
      </p:sp>
      <p:grpSp>
        <p:nvGrpSpPr>
          <p:cNvPr id="1012" name="그룹 1012"/>
          <p:cNvGrpSpPr/>
          <p:nvPr/>
        </p:nvGrpSpPr>
        <p:grpSpPr>
          <a:xfrm>
            <a:off x="2723910" y="2130643"/>
            <a:ext cx="226138" cy="226138"/>
            <a:chOff x="2723910" y="2130643"/>
            <a:chExt cx="226138" cy="226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23910" y="2130643"/>
              <a:ext cx="226138" cy="2261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08165" y="2130643"/>
            <a:ext cx="226138" cy="226138"/>
            <a:chOff x="4608165" y="2130643"/>
            <a:chExt cx="226138" cy="2261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608165" y="2130643"/>
              <a:ext cx="226138" cy="2261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6399" y="1640586"/>
            <a:ext cx="3102967" cy="38095"/>
            <a:chOff x="1116399" y="1640586"/>
            <a:chExt cx="3102967" cy="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16399" y="1640586"/>
              <a:ext cx="3102967" cy="380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130159" y="3016509"/>
            <a:ext cx="4047553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COLOR SYSTEM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1142857" y="3988779"/>
            <a:ext cx="2376190" cy="6076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C 00 M 00 Y 00 K 00</a:t>
            </a:r>
          </a:p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#537954</a:t>
            </a:r>
            <a:endParaRPr lang="en-US"/>
          </a:p>
        </p:txBody>
      </p:sp>
      <p:grpSp>
        <p:nvGrpSpPr>
          <p:cNvPr id="1015" name="그룹 1015"/>
          <p:cNvGrpSpPr/>
          <p:nvPr/>
        </p:nvGrpSpPr>
        <p:grpSpPr>
          <a:xfrm>
            <a:off x="1142857" y="3770966"/>
            <a:ext cx="3041226" cy="173827"/>
            <a:chOff x="1142857" y="3770966"/>
            <a:chExt cx="3041226" cy="17382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42857" y="3770966"/>
              <a:ext cx="3041226" cy="17382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142857" y="4793468"/>
            <a:ext cx="2376190" cy="6076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C 00 M 00 Y 00 K 00</a:t>
            </a:r>
          </a:p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#7F947D</a:t>
            </a:r>
            <a:endParaRPr lang="en-US"/>
          </a:p>
        </p:txBody>
      </p:sp>
      <p:grpSp>
        <p:nvGrpSpPr>
          <p:cNvPr id="1016" name="그룹 1016"/>
          <p:cNvGrpSpPr/>
          <p:nvPr/>
        </p:nvGrpSpPr>
        <p:grpSpPr>
          <a:xfrm>
            <a:off x="1142857" y="4575653"/>
            <a:ext cx="2993732" cy="173827"/>
            <a:chOff x="1142857" y="4575653"/>
            <a:chExt cx="2993732" cy="1738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42857" y="4575653"/>
              <a:ext cx="2993732" cy="173827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142857" y="5598152"/>
            <a:ext cx="2255984" cy="6076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C 00 M 00 Y 00 K 00</a:t>
            </a:r>
          </a:p>
          <a:p>
            <a:pPr lvl="0">
              <a:defRPr/>
            </a:pPr>
            <a:r>
              <a:rPr lang="en-US" sz="1100">
                <a:solidFill>
                  <a:srgbClr val="595959"/>
                </a:solidFill>
                <a:latin typeface="Pretendard Light"/>
                <a:cs typeface="Pretendard Light"/>
              </a:rPr>
              <a:t>#8AC483</a:t>
            </a:r>
            <a:endParaRPr lang="en-US"/>
          </a:p>
        </p:txBody>
      </p:sp>
      <p:grpSp>
        <p:nvGrpSpPr>
          <p:cNvPr id="1017" name="그룹 1017"/>
          <p:cNvGrpSpPr/>
          <p:nvPr/>
        </p:nvGrpSpPr>
        <p:grpSpPr>
          <a:xfrm>
            <a:off x="1142857" y="5380342"/>
            <a:ext cx="3041226" cy="173827"/>
            <a:chOff x="1142857" y="5380342"/>
            <a:chExt cx="3041226" cy="17382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42857" y="5380342"/>
              <a:ext cx="3041226" cy="1738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2857" y="3376509"/>
            <a:ext cx="3076509" cy="38095"/>
            <a:chOff x="1142857" y="3376509"/>
            <a:chExt cx="3076509" cy="380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42857" y="3376509"/>
              <a:ext cx="3076509" cy="3809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130159" y="6557828"/>
            <a:ext cx="1099420" cy="45142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FONT</a:t>
            </a:r>
            <a:endParaRPr lang="en-US"/>
          </a:p>
        </p:txBody>
      </p:sp>
      <p:sp>
        <p:nvSpPr>
          <p:cNvPr id="65" name="Object 65"/>
          <p:cNvSpPr txBox="1"/>
          <p:nvPr/>
        </p:nvSpPr>
        <p:spPr>
          <a:xfrm>
            <a:off x="1136508" y="7312285"/>
            <a:ext cx="2152381" cy="266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srgbClr val="787878"/>
                </a:solidFill>
                <a:latin typeface="Pretendard Light"/>
                <a:cs typeface="Pretendard Light"/>
              </a:rPr>
              <a:t>MAIN TYPE</a:t>
            </a:r>
            <a:endParaRPr lang="en-US"/>
          </a:p>
        </p:txBody>
      </p:sp>
      <p:sp>
        <p:nvSpPr>
          <p:cNvPr id="66" name="Object 66"/>
          <p:cNvSpPr txBox="1"/>
          <p:nvPr/>
        </p:nvSpPr>
        <p:spPr>
          <a:xfrm>
            <a:off x="1142857" y="7597213"/>
            <a:ext cx="1638095" cy="6761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500">
                <a:solidFill>
                  <a:srgbClr val="595959"/>
                </a:solidFill>
                <a:latin typeface="Pretendard"/>
                <a:cs typeface="Pretendard"/>
              </a:rPr>
              <a:t>미리비건</a:t>
            </a:r>
            <a:endParaRPr lang="en-US"/>
          </a:p>
        </p:txBody>
      </p:sp>
      <p:sp>
        <p:nvSpPr>
          <p:cNvPr id="67" name="Object 67"/>
          <p:cNvSpPr txBox="1"/>
          <p:nvPr/>
        </p:nvSpPr>
        <p:spPr>
          <a:xfrm>
            <a:off x="2781132" y="7722299"/>
            <a:ext cx="4314703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595959"/>
                </a:solidFill>
                <a:latin typeface="Pretendard Light"/>
                <a:cs typeface="Pretendard Light"/>
              </a:rPr>
              <a:t>프리텐다드 Light</a:t>
            </a:r>
            <a:r>
              <a:rPr lang="en-US" sz="1200">
                <a:solidFill>
                  <a:srgbClr val="595959"/>
                </a:solidFill>
                <a:latin typeface="Pretendard"/>
                <a:cs typeface="Pretendard"/>
              </a:rPr>
              <a:t> · Regular · </a:t>
            </a:r>
            <a:r>
              <a:rPr lang="en-US" sz="1200">
                <a:solidFill>
                  <a:srgbClr val="595959"/>
                </a:solidFill>
                <a:latin typeface="Pretendard Medium"/>
                <a:cs typeface="Pretendard Medium"/>
              </a:rPr>
              <a:t>Medium</a:t>
            </a:r>
            <a:r>
              <a:rPr lang="en-US" sz="1200">
                <a:solidFill>
                  <a:srgbClr val="595959"/>
                </a:solidFill>
                <a:latin typeface="Pretendard"/>
                <a:cs typeface="Pretendard"/>
              </a:rPr>
              <a:t> · Bold</a:t>
            </a:r>
            <a:endParaRPr lang="en-US"/>
          </a:p>
        </p:txBody>
      </p:sp>
      <p:sp>
        <p:nvSpPr>
          <p:cNvPr id="70" name="Object 70"/>
          <p:cNvSpPr txBox="1"/>
          <p:nvPr/>
        </p:nvSpPr>
        <p:spPr>
          <a:xfrm>
            <a:off x="1142857" y="8281686"/>
            <a:ext cx="2152381" cy="266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srgbClr val="787878"/>
                </a:solidFill>
                <a:latin typeface="Pretendard Light"/>
                <a:cs typeface="Pretendard Light"/>
              </a:rPr>
              <a:t>SUB TYPE</a:t>
            </a:r>
            <a:endParaRPr lang="en-US"/>
          </a:p>
        </p:txBody>
      </p:sp>
      <p:grpSp>
        <p:nvGrpSpPr>
          <p:cNvPr id="1019" name="그룹 1019"/>
          <p:cNvGrpSpPr/>
          <p:nvPr/>
        </p:nvGrpSpPr>
        <p:grpSpPr>
          <a:xfrm>
            <a:off x="1130159" y="6927351"/>
            <a:ext cx="3058285" cy="38095"/>
            <a:chOff x="1130159" y="6927351"/>
            <a:chExt cx="3058285" cy="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159" y="6927351"/>
              <a:ext cx="3058285" cy="380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211318" y="3567430"/>
            <a:ext cx="2561608" cy="1697200"/>
            <a:chOff x="9211318" y="3567430"/>
            <a:chExt cx="2561608" cy="169720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211318" y="4985372"/>
              <a:ext cx="2561608" cy="279258"/>
              <a:chOff x="9211318" y="4985372"/>
              <a:chExt cx="2561608" cy="27925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211318" y="4985372"/>
                <a:ext cx="2561608" cy="27925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419939" y="3567430"/>
              <a:ext cx="2144364" cy="1382773"/>
              <a:chOff x="9419939" y="3567430"/>
              <a:chExt cx="2144364" cy="138277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419939" y="3567430"/>
                <a:ext cx="2144364" cy="138277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5316932" y="748577"/>
            <a:ext cx="2483068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C2C2C2"/>
                </a:solidFill>
                <a:latin typeface="Pretendard Medium"/>
                <a:cs typeface="Pretendard Medium"/>
              </a:rPr>
              <a:t>BRANDING</a:t>
            </a:r>
            <a:r>
              <a:rPr lang="en-US" sz="1200">
                <a:solidFill>
                  <a:srgbClr val="C2C2C2"/>
                </a:solidFill>
                <a:latin typeface="Pretendard Light"/>
                <a:cs typeface="Pretendard Light"/>
              </a:rPr>
              <a:t> DESIGN</a:t>
            </a:r>
            <a:endParaRPr lang="en-US"/>
          </a:p>
        </p:txBody>
      </p:sp>
      <p:sp>
        <p:nvSpPr>
          <p:cNvPr id="98" name="Object 98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99" name="Object 99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CDD5-620D-6400-4E8F-85DC9CAC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887343"/>
            <a:ext cx="18285714" cy="4398372"/>
            <a:chOff x="0" y="5887343"/>
            <a:chExt cx="18285714" cy="4398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5887343"/>
              <a:ext cx="18285714" cy="439837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623537" y="7291480"/>
            <a:ext cx="4186205" cy="4573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537954"/>
                </a:solidFill>
                <a:latin typeface="Pretendard"/>
                <a:cs typeface="Pretendard"/>
              </a:rPr>
              <a:t>GOODS DESIGN</a:t>
            </a:r>
            <a:endParaRPr lang="en-US"/>
          </a:p>
        </p:txBody>
      </p:sp>
      <p:grpSp>
        <p:nvGrpSpPr>
          <p:cNvPr id="1012" name="그룹 1012"/>
          <p:cNvGrpSpPr/>
          <p:nvPr/>
        </p:nvGrpSpPr>
        <p:grpSpPr>
          <a:xfrm>
            <a:off x="6623569" y="7661006"/>
            <a:ext cx="3058285" cy="38095"/>
            <a:chOff x="6623569" y="7661006"/>
            <a:chExt cx="3058285" cy="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3569" y="7661006"/>
              <a:ext cx="3058285" cy="3809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623537" y="7908433"/>
            <a:ext cx="4587476" cy="17579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595959"/>
                </a:solidFill>
                <a:latin typeface="Pretendard Light"/>
                <a:cs typeface="Pretendard Light"/>
              </a:rPr>
              <a:t>여기는 제품 디자인에 대한 자세한 설명을 작성할 수 있습니다. 제품 디자인에 대한 설명을 수정해서 다시 작성해주세요. 폰트는 프리텐다드 Light이며 사이즈는 13입니다. 자간은 -1, 행간은 1.3입니다.</a:t>
            </a:r>
            <a:endParaRPr lang="en-US"/>
          </a:p>
        </p:txBody>
      </p:sp>
      <p:sp>
        <p:nvSpPr>
          <p:cNvPr id="47" name="Object 47"/>
          <p:cNvSpPr txBox="1"/>
          <p:nvPr/>
        </p:nvSpPr>
        <p:spPr>
          <a:xfrm>
            <a:off x="12094190" y="8294076"/>
            <a:ext cx="4587476" cy="4095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787878"/>
                </a:solidFill>
                <a:latin typeface="Pretendard Light"/>
                <a:cs typeface="Pretendard Light"/>
              </a:rPr>
              <a:t>T-shirt Design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4589618" y="8815197"/>
            <a:ext cx="2149134" cy="3762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>
                <a:solidFill>
                  <a:srgbClr val="787878"/>
                </a:solidFill>
                <a:latin typeface="Pretendard Light"/>
                <a:cs typeface="Pretendard Light"/>
              </a:rPr>
              <a:t>Package Design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4401062" y="6803460"/>
            <a:ext cx="2027274" cy="1822571"/>
            <a:chOff x="4401062" y="6803460"/>
            <a:chExt cx="2027274" cy="18225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401062" y="6803460"/>
              <a:ext cx="1190576" cy="1190576"/>
              <a:chOff x="4401062" y="6803460"/>
              <a:chExt cx="1190576" cy="11905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844629" y="6247027"/>
                <a:ext cx="2381152" cy="2381152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401062" y="6803460"/>
                <a:ext cx="1190576" cy="11905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123574" y="7321269"/>
              <a:ext cx="1298518" cy="1298518"/>
              <a:chOff x="5123574" y="7321269"/>
              <a:chExt cx="1298518" cy="12985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516693" y="6714388"/>
                <a:ext cx="2597036" cy="2597036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123574" y="7321269"/>
                <a:ext cx="1298518" cy="1298518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5316932" y="748577"/>
            <a:ext cx="2483068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C2C2C2"/>
                </a:solidFill>
                <a:latin typeface="Pretendard Medium"/>
                <a:cs typeface="Pretendard Medium"/>
              </a:rPr>
              <a:t>BRANDING</a:t>
            </a:r>
            <a:r>
              <a:rPr lang="en-US" sz="1200">
                <a:solidFill>
                  <a:srgbClr val="C2C2C2"/>
                </a:solidFill>
                <a:latin typeface="Pretendard Light"/>
                <a:cs typeface="Pretendard Light"/>
              </a:rPr>
              <a:t> DESIGN</a:t>
            </a:r>
            <a:endParaRPr lang="en-US"/>
          </a:p>
        </p:txBody>
      </p:sp>
      <p:sp>
        <p:nvSpPr>
          <p:cNvPr id="85" name="Object 85"/>
          <p:cNvSpPr txBox="1"/>
          <p:nvPr/>
        </p:nvSpPr>
        <p:spPr>
          <a:xfrm>
            <a:off x="593417" y="9619780"/>
            <a:ext cx="2296496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787878"/>
                </a:solidFill>
                <a:latin typeface="Pretendard Medium"/>
                <a:cs typeface="Pretendard Medium"/>
              </a:rPr>
              <a:t>DESIGN</a:t>
            </a: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 PORTFOLIO</a:t>
            </a:r>
            <a:endParaRPr lang="en-US"/>
          </a:p>
        </p:txBody>
      </p:sp>
      <p:sp>
        <p:nvSpPr>
          <p:cNvPr id="86" name="Object 86"/>
          <p:cNvSpPr txBox="1"/>
          <p:nvPr/>
        </p:nvSpPr>
        <p:spPr>
          <a:xfrm>
            <a:off x="16957198" y="9619813"/>
            <a:ext cx="840677" cy="319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200">
                <a:solidFill>
                  <a:srgbClr val="787878"/>
                </a:solidFill>
                <a:latin typeface="Pretendard Light"/>
                <a:cs typeface="Pretendard Light"/>
              </a:rPr>
              <a:t>00</a:t>
            </a:r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61BD48-252B-653E-483A-23E060FD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1902540"/>
            <a:ext cx="9892091" cy="1927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7200" dirty="0">
                <a:solidFill>
                  <a:srgbClr val="2274EC"/>
                </a:solidFill>
                <a:latin typeface="Pretendard SemiBold"/>
                <a:cs typeface="Pretendard SemiBold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142190" y="4359571"/>
            <a:ext cx="4746800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01 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 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내용 설명</a:t>
            </a:r>
            <a:endParaRPr lang="en-US" sz="1900" dirty="0">
              <a:solidFill>
                <a:srgbClr val="595959"/>
              </a:solidFill>
              <a:latin typeface="Pretendard Light"/>
              <a:cs typeface="Pretendard Light"/>
            </a:endParaRPr>
          </a:p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02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 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 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캡쳐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1124476" y="3538197"/>
            <a:ext cx="4470429" cy="5822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24476" y="6412174"/>
            <a:ext cx="4985996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>
                <a:solidFill>
                  <a:srgbClr val="C2C2C2"/>
                </a:solidFill>
                <a:latin typeface="Pretendard Medium"/>
                <a:cs typeface="Pretendard Medium"/>
              </a:rPr>
              <a:t>01 </a:t>
            </a: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   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부제목을 작성해주세요.</a:t>
            </a:r>
          </a:p>
          <a:p>
            <a:pPr lvl="0">
              <a:defRPr/>
            </a:pPr>
            <a:r>
              <a:rPr lang="en-US" sz="1900">
                <a:solidFill>
                  <a:srgbClr val="C2C2C2"/>
                </a:solidFill>
                <a:latin typeface="Pretendard Medium"/>
                <a:cs typeface="Pretendard Medium"/>
              </a:rPr>
              <a:t>02   </a:t>
            </a: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부제목을 작성해주세요.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1124476" y="5658536"/>
            <a:ext cx="714528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24476" y="8487938"/>
            <a:ext cx="6077405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>
                <a:solidFill>
                  <a:srgbClr val="C2C2C2"/>
                </a:solidFill>
                <a:latin typeface="Pretendard Light"/>
                <a:cs typeface="Pretendard Light"/>
              </a:rPr>
              <a:t>01</a:t>
            </a: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     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부제목을 작성해주세요.</a:t>
            </a:r>
          </a:p>
          <a:p>
            <a:pPr lvl="0">
              <a:defRPr/>
            </a:pPr>
            <a:r>
              <a:rPr lang="en-US" sz="1900">
                <a:solidFill>
                  <a:srgbClr val="C2C2C2"/>
                </a:solidFill>
                <a:latin typeface="Pretendard Medium"/>
                <a:cs typeface="Pretendard Medium"/>
              </a:rPr>
              <a:t>02 </a:t>
            </a: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    </a:t>
            </a:r>
            <a:r>
              <a:rPr lang="en-US" sz="1900">
                <a:solidFill>
                  <a:srgbClr val="595959"/>
                </a:solidFill>
                <a:latin typeface="Pretendard Light"/>
                <a:cs typeface="Pretendard Light"/>
              </a:rPr>
              <a:t>부제목을 작성해주세요.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11124476" y="7734300"/>
            <a:ext cx="5198571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일정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역할분담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참고자료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842795" y="4359571"/>
            <a:ext cx="1753901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03p</a:t>
            </a:r>
          </a:p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04p – 06p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842795" y="6412174"/>
            <a:ext cx="1753901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</a:p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4842795" y="8487938"/>
            <a:ext cx="1753901" cy="1049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</a:p>
          <a:p>
            <a:pPr lvl="0" algn="r">
              <a:defRPr/>
            </a:pPr>
            <a:r>
              <a:rPr lang="en-US" sz="1900">
                <a:solidFill>
                  <a:srgbClr val="2274EC"/>
                </a:solidFill>
                <a:latin typeface="Pretendard Light"/>
                <a:cs typeface="Pretendard Light"/>
              </a:rPr>
              <a:t>00p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5644118" y="3884310"/>
            <a:ext cx="8718174" cy="469837"/>
            <a:chOff x="5644118" y="3884310"/>
            <a:chExt cx="8718174" cy="469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5644118" y="3884310"/>
              <a:ext cx="8718174" cy="46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429" y="1357358"/>
            <a:ext cx="533330" cy="545181"/>
            <a:chOff x="1171429" y="1357358"/>
            <a:chExt cx="533330" cy="545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1429" y="1357358"/>
              <a:ext cx="533330" cy="545181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CDD50F-35CE-99CB-F4D3-76DA381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1FD4246-7F83-73B4-E0FE-81332EEC2AAA}"/>
              </a:ext>
            </a:extLst>
          </p:cNvPr>
          <p:cNvSpPr txBox="1"/>
          <p:nvPr/>
        </p:nvSpPr>
        <p:spPr>
          <a:xfrm>
            <a:off x="11142190" y="2390254"/>
            <a:ext cx="4746800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01 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 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내용 설명</a:t>
            </a:r>
            <a:endParaRPr lang="en-US" sz="1900" dirty="0">
              <a:solidFill>
                <a:srgbClr val="595959"/>
              </a:solidFill>
              <a:latin typeface="Pretendard Light"/>
              <a:cs typeface="Pretendard Light"/>
            </a:endParaRPr>
          </a:p>
          <a:p>
            <a:pPr lvl="0">
              <a:defRPr/>
            </a:pPr>
            <a:r>
              <a:rPr lang="en-US" sz="1900" dirty="0">
                <a:solidFill>
                  <a:srgbClr val="C2C2C2"/>
                </a:solidFill>
                <a:latin typeface="Pretendard Medium"/>
                <a:cs typeface="Pretendard Medium"/>
              </a:rPr>
              <a:t>02</a:t>
            </a:r>
            <a:r>
              <a:rPr lang="en-US" sz="1900" dirty="0">
                <a:solidFill>
                  <a:srgbClr val="C2C2C2"/>
                </a:solidFill>
                <a:latin typeface="Pretendard Light"/>
                <a:cs typeface="Pretendard Light"/>
              </a:rPr>
              <a:t> </a:t>
            </a: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  </a:t>
            </a:r>
            <a:r>
              <a:rPr 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 </a:t>
            </a:r>
            <a:r>
              <a:rPr lang="ko-KR" altLang="en-US" sz="1900" dirty="0">
                <a:solidFill>
                  <a:srgbClr val="595959"/>
                </a:solidFill>
                <a:latin typeface="Pretendard Light"/>
                <a:cs typeface="Pretendard Light"/>
              </a:rPr>
              <a:t>캡쳐</a:t>
            </a:r>
            <a:endParaRPr lang="en-US" dirty="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8701A5-2BA0-0939-DAFB-C2949F2CE644}"/>
              </a:ext>
            </a:extLst>
          </p:cNvPr>
          <p:cNvSpPr txBox="1"/>
          <p:nvPr/>
        </p:nvSpPr>
        <p:spPr>
          <a:xfrm>
            <a:off x="11124476" y="1568880"/>
            <a:ext cx="4470429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30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9D420A84-65B7-9E27-4B96-A95118BD414A}"/>
              </a:ext>
            </a:extLst>
          </p:cNvPr>
          <p:cNvSpPr txBox="1"/>
          <p:nvPr/>
        </p:nvSpPr>
        <p:spPr>
          <a:xfrm>
            <a:off x="14842795" y="2390254"/>
            <a:ext cx="1753901" cy="71164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03p</a:t>
            </a:r>
          </a:p>
          <a:p>
            <a:pPr lvl="0" algn="r">
              <a:defRPr/>
            </a:pPr>
            <a:r>
              <a:rPr lang="en-US" sz="1900" dirty="0">
                <a:solidFill>
                  <a:srgbClr val="2274EC"/>
                </a:solidFill>
                <a:latin typeface="Pretendard Light"/>
                <a:cs typeface="Pretendard Light"/>
              </a:rPr>
              <a:t>04p – 06p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7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4396" y="7553913"/>
            <a:ext cx="1854196" cy="444068"/>
            <a:chOff x="8174396" y="7553913"/>
            <a:chExt cx="1854196" cy="444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74396" y="7553913"/>
              <a:ext cx="1854196" cy="4440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65411" y="7626189"/>
            <a:ext cx="2072165" cy="4492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CONTACT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3695073" y="5555752"/>
            <a:ext cx="10812841" cy="10660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100" kern="0" spc="-100">
                <a:solidFill>
                  <a:srgbClr val="FFFFFF"/>
                </a:solidFill>
                <a:latin typeface="Pretendard Light"/>
                <a:cs typeface="Pretendard Light"/>
              </a:rPr>
              <a:t>끝까지 봐주셔서 감사합니다.</a:t>
            </a:r>
          </a:p>
          <a:p>
            <a:pPr lvl="0" algn="ctr">
              <a:defRPr/>
            </a:pPr>
            <a:r>
              <a:rPr lang="en-US" sz="2100" kern="0" spc="-100">
                <a:solidFill>
                  <a:srgbClr val="FFFFFF"/>
                </a:solidFill>
                <a:latin typeface="Pretendard Light"/>
                <a:cs typeface="Pretendard Light"/>
              </a:rPr>
              <a:t>끊임없이 도달하는 </a:t>
            </a:r>
            <a:r>
              <a:rPr lang="en-US" sz="2100" kern="0" spc="-100">
                <a:solidFill>
                  <a:srgbClr val="FFFFFF"/>
                </a:solidFill>
                <a:latin typeface="Pretendard Medium"/>
                <a:cs typeface="Pretendard Medium"/>
              </a:rPr>
              <a:t>디자이너 김미리의</a:t>
            </a:r>
            <a:r>
              <a:rPr lang="en-US" sz="2100" kern="0" spc="-100">
                <a:solidFill>
                  <a:srgbClr val="FFFFFF"/>
                </a:solidFill>
                <a:latin typeface="Pretendard Light"/>
                <a:cs typeface="Pretendard Light"/>
              </a:rPr>
              <a:t> 포트폴리였습니다.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3608007" y="3329239"/>
            <a:ext cx="10986973" cy="22573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8400">
                <a:solidFill>
                  <a:srgbClr val="FFFFFF"/>
                </a:solidFill>
                <a:latin typeface="Pretendard SemiBold"/>
                <a:cs typeface="Pretendard SemiBold"/>
              </a:rPr>
              <a:t>THANK YOU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2793809" y="8401010"/>
            <a:ext cx="4914513" cy="4492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Phone Number ｜ 010 1234 5678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6612927" y="8401010"/>
            <a:ext cx="4977134" cy="4492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e-mail</a:t>
            </a:r>
            <a:r>
              <a:rPr lang="en-US" sz="1700">
                <a:solidFill>
                  <a:srgbClr val="FFFFFF"/>
                </a:solidFill>
                <a:latin typeface="Pretendard Light"/>
                <a:cs typeface="Pretendard Light"/>
              </a:rPr>
              <a:t> ｜ mirikim@miricanvas.com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10839657" y="8401010"/>
            <a:ext cx="3814961" cy="4492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700">
                <a:solidFill>
                  <a:srgbClr val="FFFFFF"/>
                </a:solidFill>
                <a:latin typeface="Pretendard Medium"/>
                <a:cs typeface="Pretendard Medium"/>
              </a:rPr>
              <a:t>instamgram</a:t>
            </a:r>
            <a:r>
              <a:rPr lang="en-US" sz="1700">
                <a:solidFill>
                  <a:srgbClr val="FFFFFF"/>
                </a:solidFill>
                <a:latin typeface="Pretendard Light"/>
                <a:cs typeface="Pretendard Light"/>
              </a:rPr>
              <a:t> ｜ @miri_kim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2016793" y="4831080"/>
            <a:ext cx="14169402" cy="469837"/>
            <a:chOff x="2016793" y="4831080"/>
            <a:chExt cx="14169402" cy="469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16793" y="4831080"/>
              <a:ext cx="14169402" cy="469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27169"/>
            <a:ext cx="18285714" cy="658546"/>
            <a:chOff x="0" y="9627169"/>
            <a:chExt cx="18285714" cy="65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9627169"/>
              <a:ext cx="18285714" cy="65854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44DA37-1166-8856-9B50-CE368DB5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r>
              <a:rPr lang="en-US" altLang="ko-KR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환경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310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Linux Ubuntu 22.04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jammy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/ VS code / Anaconda / Python 3.7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2 / gcc11 /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설명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908903"/>
            <a:ext cx="8763000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 사용할 라이브러리는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RNNoise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학습 모델이다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입력 샘플 여러 개를 하나로 묶어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처리한다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Frame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추출해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모듈에 입력한다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모듈은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OPUS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코덱의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음역대에 대한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gain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 신호에 초당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EQ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커브를 적용하는 것으로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32A95F-FE94-AFB1-32B7-42DFA92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004276"/>
            <a:ext cx="5118363" cy="50294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54CA680-DB85-87E4-9550-908578A9B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" y="7261359"/>
            <a:ext cx="11674153" cy="277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노이즈가 첨부된 음성 신호에서 노이즈가 제거된 깔끔한 음성 신호 추출 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3675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FFMPEG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 구한 데이터셋을 모델의 기준으로 통합한다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Anaconda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환경에서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tensorflow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모델을 학습시킨다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학습된 모델로 녹음한 음성 파일의 노이즈를 제거한다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                    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프레임 크기에 맞추어 바이너리로 저장한다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RNN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구현하는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설계를 시작했다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A3C6B7F-40F2-0F50-7768-4732B63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4</a:t>
            </a:fld>
            <a:endParaRPr lang="en-US"/>
          </a:p>
        </p:txBody>
      </p:sp>
      <p:pic>
        <p:nvPicPr>
          <p:cNvPr id="21" name="22-1 input">
            <a:hlinkClick r:id="" action="ppaction://media"/>
            <a:extLst>
              <a:ext uri="{FF2B5EF4-FFF2-40B4-BE49-F238E27FC236}">
                <a16:creationId xmlns:a16="http://schemas.microsoft.com/office/drawing/2014/main" id="{C0875598-E83F-E533-66C7-114C67F26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47637" y="5249788"/>
            <a:ext cx="715963" cy="715963"/>
          </a:xfrm>
          <a:prstGeom prst="rect">
            <a:avLst/>
          </a:prstGeom>
        </p:spPr>
      </p:pic>
      <p:pic>
        <p:nvPicPr>
          <p:cNvPr id="23" name="22-1 output">
            <a:hlinkClick r:id="" action="ppaction://media"/>
            <a:extLst>
              <a:ext uri="{FF2B5EF4-FFF2-40B4-BE49-F238E27FC236}">
                <a16:creationId xmlns:a16="http://schemas.microsoft.com/office/drawing/2014/main" id="{1B7D1D44-03CC-D7F4-1D89-E8BC94D9E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33635" y="5249787"/>
            <a:ext cx="715963" cy="71596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610279-6C51-FF2D-3FDF-5774E039C7E1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3121E-7892-45E4-EEA2-B5C7D1ECDBC0}"/>
              </a:ext>
            </a:extLst>
          </p:cNvPr>
          <p:cNvSpPr txBox="1"/>
          <p:nvPr/>
        </p:nvSpPr>
        <p:spPr>
          <a:xfrm>
            <a:off x="3886200" y="7734300"/>
            <a:ext cx="13182600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모델의 학습으로 음질 개선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실시간성 도입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PESQ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MOS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분석 기법의 도입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전자기기, 컴퓨터, 검은색이(가) 표시된 사진&#10;&#10;자동 생성된 설명">
            <a:extLst>
              <a:ext uri="{FF2B5EF4-FFF2-40B4-BE49-F238E27FC236}">
                <a16:creationId xmlns:a16="http://schemas.microsoft.com/office/drawing/2014/main" id="{55225B5C-D93F-84EB-4144-F258905F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577508"/>
            <a:ext cx="14973301" cy="8422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1E452-FEAC-AB48-1841-4E48ABF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281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2CD8E-D70A-8621-DE62-75179F9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9408"/>
            <a:ext cx="14935200" cy="84010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F00F-9D81-7D11-C196-8878F2F3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6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27CB808-83E8-C23E-4622-CFABBCF09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577508"/>
            <a:ext cx="14935201" cy="84010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CB18-DFF6-F3AC-8D17-BE5B5604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23661" y="1151598"/>
            <a:ext cx="741428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54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4630400" y="1254342"/>
            <a:ext cx="533330" cy="545181"/>
            <a:chOff x="1142857" y="4922040"/>
            <a:chExt cx="533330" cy="54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42857" y="4922040"/>
              <a:ext cx="533330" cy="5451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04AE38-4ED7-DBD1-E461-0DC45D51B25F}"/>
              </a:ext>
            </a:extLst>
          </p:cNvPr>
          <p:cNvSpPr/>
          <p:nvPr/>
        </p:nvSpPr>
        <p:spPr>
          <a:xfrm>
            <a:off x="838200" y="261772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1A0D-7883-22C0-49CE-64782CF7FE6C}"/>
              </a:ext>
            </a:extLst>
          </p:cNvPr>
          <p:cNvSpPr txBox="1"/>
          <p:nvPr/>
        </p:nvSpPr>
        <p:spPr>
          <a:xfrm>
            <a:off x="3886200" y="2719030"/>
            <a:ext cx="1018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설계의 완성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보드에의 구현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BB6B5B-4FD7-4905-5422-D66220B1A395}"/>
              </a:ext>
            </a:extLst>
          </p:cNvPr>
          <p:cNvSpPr/>
          <p:nvPr/>
        </p:nvSpPr>
        <p:spPr>
          <a:xfrm>
            <a:off x="838200" y="3833662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내용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D5C0F-C2F9-EC3E-E154-13876FEC3589}"/>
              </a:ext>
            </a:extLst>
          </p:cNvPr>
          <p:cNvSpPr txBox="1"/>
          <p:nvPr/>
        </p:nvSpPr>
        <p:spPr>
          <a:xfrm>
            <a:off x="3886200" y="3654342"/>
            <a:ext cx="13182600" cy="145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 나은 학습이 진행된 노이즈 제거 모델을 얻었다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모델의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weights, bias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등을 </a:t>
            </a:r>
            <a:r>
              <a:rPr lang="en-US" altLang="ko-KR" sz="2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verilog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이식하였다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1BBDBB-D942-C169-7DBA-6BED732A7C5C}"/>
              </a:ext>
            </a:extLst>
          </p:cNvPr>
          <p:cNvSpPr/>
          <p:nvPr/>
        </p:nvSpPr>
        <p:spPr>
          <a:xfrm>
            <a:off x="838200" y="7886700"/>
            <a:ext cx="2809070" cy="620780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7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3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다음 진행사항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A97E-65C7-101D-F3FE-096F4B2ECFBF}"/>
              </a:ext>
            </a:extLst>
          </p:cNvPr>
          <p:cNvSpPr txBox="1"/>
          <p:nvPr/>
        </p:nvSpPr>
        <p:spPr>
          <a:xfrm>
            <a:off x="3886200" y="7734300"/>
            <a:ext cx="13944600" cy="720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입력을 읽어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Xilinx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보드로 넘기고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보드로부터 값을 읽어 컴퓨터에 바이너리로 저장하는 것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8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4A99B9-2E9C-F8E3-A570-694D7EFE7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77508"/>
            <a:ext cx="14782800" cy="80164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600" y="132973"/>
            <a:ext cx="741428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2274E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진행 내용</a:t>
            </a:r>
            <a:endParaRPr lang="en-US" sz="3600" dirty="0">
              <a:solidFill>
                <a:srgbClr val="2274E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03184" y="620322"/>
            <a:ext cx="15882263" cy="469837"/>
            <a:chOff x="-103184" y="620322"/>
            <a:chExt cx="15882263" cy="4698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03184" y="620322"/>
              <a:ext cx="15882263" cy="46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15849598" y="542837"/>
            <a:ext cx="2209802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  <a:p>
            <a:pPr lvl="0" algn="ctr">
              <a:defRPr/>
            </a:pP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융합캡스톤디자인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78E2-A109-8B18-7088-39ADD5507B65}"/>
              </a:ext>
            </a:extLst>
          </p:cNvPr>
          <p:cNvSpPr txBox="1"/>
          <p:nvPr/>
        </p:nvSpPr>
        <p:spPr>
          <a:xfrm>
            <a:off x="228600" y="905861"/>
            <a:ext cx="220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F7BE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BEFORE</a:t>
            </a:r>
            <a:endParaRPr lang="ko-KR" altLang="en-US" sz="3200" dirty="0">
              <a:solidFill>
                <a:srgbClr val="2F7BEC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769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777</Words>
  <Application>Microsoft Office PowerPoint</Application>
  <PresentationFormat>사용자 지정</PresentationFormat>
  <Paragraphs>208</Paragraphs>
  <Slides>20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나눔명조</vt:lpstr>
      <vt:lpstr>Pretendard Medium</vt:lpstr>
      <vt:lpstr>Pretendard SemiBold</vt:lpstr>
      <vt:lpstr>Calibri</vt:lpstr>
      <vt:lpstr>Pretendard Light</vt:lpstr>
      <vt:lpstr>Oswald</vt:lpstr>
      <vt:lpstr>Pretendard</vt:lpstr>
      <vt:lpstr>Arial</vt:lpstr>
      <vt:lpstr>Lobster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yoon</cp:lastModifiedBy>
  <cp:revision>54</cp:revision>
  <dcterms:created xsi:type="dcterms:W3CDTF">2022-10-13T00:59:47Z</dcterms:created>
  <dcterms:modified xsi:type="dcterms:W3CDTF">2022-10-12T18:11:34Z</dcterms:modified>
  <cp:version/>
</cp:coreProperties>
</file>